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58" r:id="rId7"/>
    <p:sldId id="272" r:id="rId8"/>
    <p:sldId id="260" r:id="rId9"/>
    <p:sldId id="261" r:id="rId10"/>
    <p:sldId id="273" r:id="rId11"/>
    <p:sldId id="274" r:id="rId12"/>
    <p:sldId id="275" r:id="rId13"/>
    <p:sldId id="276" r:id="rId14"/>
    <p:sldId id="264" r:id="rId1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ndy Pennings" initials="CP" lastIdx="6" clrIdx="0">
    <p:extLst>
      <p:ext uri="{19B8F6BF-5375-455C-9EA6-DF929625EA0E}">
        <p15:presenceInfo xmlns:p15="http://schemas.microsoft.com/office/powerpoint/2012/main" userId="S::c.pennings@diktromschool.nl::44b937b5-9f7a-4aee-a721-78dcc6fb7b6f" providerId="AD"/>
      </p:ext>
    </p:extLst>
  </p:cmAuthor>
  <p:cmAuthor id="2" name="Thomas van der Knijff" initials="TvdK" lastIdx="1" clrIdx="1">
    <p:extLst>
      <p:ext uri="{19B8F6BF-5375-455C-9EA6-DF929625EA0E}">
        <p15:presenceInfo xmlns:p15="http://schemas.microsoft.com/office/powerpoint/2012/main" userId="ec7642f2a9d50d72" providerId="Windows Live"/>
      </p:ext>
    </p:extLst>
  </p:cmAuthor>
  <p:cmAuthor id="3" name="gc.kuipers@home.nl" initials="gc" lastIdx="8" clrIdx="2">
    <p:extLst>
      <p:ext uri="{19B8F6BF-5375-455C-9EA6-DF929625EA0E}">
        <p15:presenceInfo xmlns:p15="http://schemas.microsoft.com/office/powerpoint/2012/main" userId="S::gc.kuipers_home.nl#ext#@sopoh.onmicrosoft.com::7c59ebd6-3184-4826-9aba-03502a76e502" providerId="AD"/>
      </p:ext>
    </p:extLst>
  </p:cmAuthor>
  <p:cmAuthor id="4" name="Femke Maarse" initials="FM" lastIdx="3" clrIdx="3">
    <p:extLst>
      <p:ext uri="{19B8F6BF-5375-455C-9EA6-DF929625EA0E}">
        <p15:presenceInfo xmlns:p15="http://schemas.microsoft.com/office/powerpoint/2012/main" userId="S::f.maarse@diktromschool.nl::5a905e12-9d28-49a7-9313-bf3b413e61b6" providerId="AD"/>
      </p:ext>
    </p:extLst>
  </p:cmAuthor>
  <p:cmAuthor id="5" name="G.C.Kuipers" initials="G" lastIdx="6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4660"/>
  </p:normalViewPr>
  <p:slideViewPr>
    <p:cSldViewPr snapToGrid="0">
      <p:cViewPr varScale="1">
        <p:scale>
          <a:sx n="58" d="100"/>
          <a:sy n="58" d="100"/>
        </p:scale>
        <p:origin x="34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ller, E.L. (Eline)" userId="ebe5fbed-6abf-4ccc-8cf5-01746e471e79" providerId="ADAL" clId="{8A3888C3-53F3-4261-9E9E-7C9C873F917E}"/>
    <pc:docChg chg="custSel modSld">
      <pc:chgData name="Moller, E.L. (Eline)" userId="ebe5fbed-6abf-4ccc-8cf5-01746e471e79" providerId="ADAL" clId="{8A3888C3-53F3-4261-9E9E-7C9C873F917E}" dt="2026-09-21T08:30:53.519" v="12" actId="20577"/>
      <pc:docMkLst>
        <pc:docMk/>
      </pc:docMkLst>
      <pc:sldChg chg="modSp mod">
        <pc:chgData name="Moller, E.L. (Eline)" userId="ebe5fbed-6abf-4ccc-8cf5-01746e471e79" providerId="ADAL" clId="{8A3888C3-53F3-4261-9E9E-7C9C873F917E}" dt="2026-09-21T08:30:53.519" v="12" actId="20577"/>
        <pc:sldMkLst>
          <pc:docMk/>
          <pc:sldMk cId="1224019326" sldId="272"/>
        </pc:sldMkLst>
        <pc:spChg chg="mod">
          <ac:chgData name="Moller, E.L. (Eline)" userId="ebe5fbed-6abf-4ccc-8cf5-01746e471e79" providerId="ADAL" clId="{8A3888C3-53F3-4261-9E9E-7C9C873F917E}" dt="2026-09-21T08:30:53.519" v="12" actId="20577"/>
          <ac:spMkLst>
            <pc:docMk/>
            <pc:sldMk cId="1224019326" sldId="272"/>
            <ac:spMk id="9" creationId="{D57DBB77-60B4-48D8-AE68-0AA94A7510A0}"/>
          </ac:spMkLst>
        </pc:spChg>
      </pc:sldChg>
    </pc:docChg>
  </pc:docChgLst>
  <pc:docChgLst>
    <pc:chgData name="Moller, E.L. (Eline)" userId="ebe5fbed-6abf-4ccc-8cf5-01746e471e79" providerId="ADAL" clId="{E2BBD505-0B77-4F13-943E-8D4CF371CA9C}"/>
    <pc:docChg chg="undo custSel modSld">
      <pc:chgData name="Moller, E.L. (Eline)" userId="ebe5fbed-6abf-4ccc-8cf5-01746e471e79" providerId="ADAL" clId="{E2BBD505-0B77-4F13-943E-8D4CF371CA9C}" dt="2026-09-16T17:15:21.043" v="335" actId="20577"/>
      <pc:docMkLst>
        <pc:docMk/>
      </pc:docMkLst>
      <pc:sldChg chg="modSp mod">
        <pc:chgData name="Moller, E.L. (Eline)" userId="ebe5fbed-6abf-4ccc-8cf5-01746e471e79" providerId="ADAL" clId="{E2BBD505-0B77-4F13-943E-8D4CF371CA9C}" dt="2026-09-16T17:00:02.708" v="318" actId="20577"/>
        <pc:sldMkLst>
          <pc:docMk/>
          <pc:sldMk cId="3303550090" sldId="258"/>
        </pc:sldMkLst>
        <pc:spChg chg="mod">
          <ac:chgData name="Moller, E.L. (Eline)" userId="ebe5fbed-6abf-4ccc-8cf5-01746e471e79" providerId="ADAL" clId="{E2BBD505-0B77-4F13-943E-8D4CF371CA9C}" dt="2026-09-16T17:00:02.708" v="318" actId="20577"/>
          <ac:spMkLst>
            <pc:docMk/>
            <pc:sldMk cId="3303550090" sldId="258"/>
            <ac:spMk id="3" creationId="{5E52A306-BF5D-4EC9-BC1C-AFC28EDD6D04}"/>
          </ac:spMkLst>
        </pc:spChg>
      </pc:sldChg>
      <pc:sldChg chg="modSp mod">
        <pc:chgData name="Moller, E.L. (Eline)" userId="ebe5fbed-6abf-4ccc-8cf5-01746e471e79" providerId="ADAL" clId="{E2BBD505-0B77-4F13-943E-8D4CF371CA9C}" dt="2026-09-16T17:03:28.726" v="320" actId="20577"/>
        <pc:sldMkLst>
          <pc:docMk/>
          <pc:sldMk cId="592928651" sldId="260"/>
        </pc:sldMkLst>
        <pc:spChg chg="mod">
          <ac:chgData name="Moller, E.L. (Eline)" userId="ebe5fbed-6abf-4ccc-8cf5-01746e471e79" providerId="ADAL" clId="{E2BBD505-0B77-4F13-943E-8D4CF371CA9C}" dt="2026-09-16T17:03:28.726" v="320" actId="20577"/>
          <ac:spMkLst>
            <pc:docMk/>
            <pc:sldMk cId="592928651" sldId="260"/>
            <ac:spMk id="3" creationId="{5E52A306-BF5D-4EC9-BC1C-AFC28EDD6D04}"/>
          </ac:spMkLst>
        </pc:spChg>
      </pc:sldChg>
      <pc:sldChg chg="modSp mod">
        <pc:chgData name="Moller, E.L. (Eline)" userId="ebe5fbed-6abf-4ccc-8cf5-01746e471e79" providerId="ADAL" clId="{E2BBD505-0B77-4F13-943E-8D4CF371CA9C}" dt="2026-09-16T17:04:12.647" v="321" actId="13926"/>
        <pc:sldMkLst>
          <pc:docMk/>
          <pc:sldMk cId="535063147" sldId="261"/>
        </pc:sldMkLst>
        <pc:graphicFrameChg chg="modGraphic">
          <ac:chgData name="Moller, E.L. (Eline)" userId="ebe5fbed-6abf-4ccc-8cf5-01746e471e79" providerId="ADAL" clId="{E2BBD505-0B77-4F13-943E-8D4CF371CA9C}" dt="2026-09-16T17:04:12.647" v="321" actId="13926"/>
          <ac:graphicFrameMkLst>
            <pc:docMk/>
            <pc:sldMk cId="535063147" sldId="261"/>
            <ac:graphicFrameMk id="7" creationId="{00000000-0000-0000-0000-000000000000}"/>
          </ac:graphicFrameMkLst>
        </pc:graphicFrameChg>
      </pc:sldChg>
      <pc:sldChg chg="modSp mod">
        <pc:chgData name="Moller, E.L. (Eline)" userId="ebe5fbed-6abf-4ccc-8cf5-01746e471e79" providerId="ADAL" clId="{E2BBD505-0B77-4F13-943E-8D4CF371CA9C}" dt="2026-09-16T17:04:42.029" v="322" actId="13926"/>
        <pc:sldMkLst>
          <pc:docMk/>
          <pc:sldMk cId="1451127754" sldId="273"/>
        </pc:sldMkLst>
        <pc:spChg chg="mod">
          <ac:chgData name="Moller, E.L. (Eline)" userId="ebe5fbed-6abf-4ccc-8cf5-01746e471e79" providerId="ADAL" clId="{E2BBD505-0B77-4F13-943E-8D4CF371CA9C}" dt="2026-09-16T17:04:42.029" v="322" actId="13926"/>
          <ac:spMkLst>
            <pc:docMk/>
            <pc:sldMk cId="1451127754" sldId="273"/>
            <ac:spMk id="3" creationId="{5E52A306-BF5D-4EC9-BC1C-AFC28EDD6D04}"/>
          </ac:spMkLst>
        </pc:spChg>
      </pc:sldChg>
      <pc:sldChg chg="modSp mod">
        <pc:chgData name="Moller, E.L. (Eline)" userId="ebe5fbed-6abf-4ccc-8cf5-01746e471e79" providerId="ADAL" clId="{E2BBD505-0B77-4F13-943E-8D4CF371CA9C}" dt="2026-09-16T17:04:56.107" v="323" actId="13926"/>
        <pc:sldMkLst>
          <pc:docMk/>
          <pc:sldMk cId="1451127754" sldId="275"/>
        </pc:sldMkLst>
        <pc:spChg chg="mod">
          <ac:chgData name="Moller, E.L. (Eline)" userId="ebe5fbed-6abf-4ccc-8cf5-01746e471e79" providerId="ADAL" clId="{E2BBD505-0B77-4F13-943E-8D4CF371CA9C}" dt="2026-09-16T17:04:56.107" v="323" actId="13926"/>
          <ac:spMkLst>
            <pc:docMk/>
            <pc:sldMk cId="1451127754" sldId="275"/>
            <ac:spMk id="3" creationId="{5E52A306-BF5D-4EC9-BC1C-AFC28EDD6D04}"/>
          </ac:spMkLst>
        </pc:spChg>
      </pc:sldChg>
      <pc:sldChg chg="modSp mod">
        <pc:chgData name="Moller, E.L. (Eline)" userId="ebe5fbed-6abf-4ccc-8cf5-01746e471e79" providerId="ADAL" clId="{E2BBD505-0B77-4F13-943E-8D4CF371CA9C}" dt="2026-09-16T17:15:21.043" v="335" actId="20577"/>
        <pc:sldMkLst>
          <pc:docMk/>
          <pc:sldMk cId="1451127754" sldId="276"/>
        </pc:sldMkLst>
        <pc:spChg chg="mod">
          <ac:chgData name="Moller, E.L. (Eline)" userId="ebe5fbed-6abf-4ccc-8cf5-01746e471e79" providerId="ADAL" clId="{E2BBD505-0B77-4F13-943E-8D4CF371CA9C}" dt="2026-09-16T17:15:21.043" v="335" actId="20577"/>
          <ac:spMkLst>
            <pc:docMk/>
            <pc:sldMk cId="1451127754" sldId="276"/>
            <ac:spMk id="3" creationId="{5E52A306-BF5D-4EC9-BC1C-AFC28EDD6D0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F7339A-D212-4577-80EE-7248181A14AC}" type="datetimeFigureOut">
              <a:rPr lang="nl-NL" smtClean="0"/>
              <a:pPr/>
              <a:t>21-9-2026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0BBCD5-4BC7-40DD-863B-93408384E48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1738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AA1CBC-50F4-4B65-944A-8FF50854A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3A4E05D-5E16-44B9-B5F1-5EBE9445E7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85FC3BE-C3BE-472D-96EA-0155EA5E9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6DC7B-1B4E-4A56-A5E3-773452C1640E}" type="datetime1">
              <a:rPr lang="nl-NL" smtClean="0"/>
              <a:pPr/>
              <a:t>21-9-2026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2483F16-938C-46A6-84F9-3F3209A26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6A4D3F9-3588-4291-87FA-91855F3A3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938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1EDC45-26C6-4232-B958-03712E8BA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B0C95C-52CC-4202-97C0-52B5C0F7B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A27967D-772E-4879-B4E2-391EEB850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17BF9-E321-48DA-9F5A-D73C771CD6DE}" type="datetime1">
              <a:rPr lang="nl-NL" smtClean="0"/>
              <a:pPr/>
              <a:t>21-9-2026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F8DD703-601B-4E07-BFFA-AAEBDDECC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DC11045-DC59-4317-9B52-40540384B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4657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EC23C8-55C0-4E48-AE61-C8DFC7EA8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289EB0A-B5A2-42C9-A670-492963291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2DF6CEC-3D20-441E-8541-DCDB8C9FA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9B0A-A36F-44FA-A1A9-9D1EA1E76A4B}" type="datetime1">
              <a:rPr lang="nl-NL" smtClean="0"/>
              <a:pPr/>
              <a:t>21-9-2026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EE8253-0E71-4163-A9B1-77A4FB899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16BFCC5-3DCE-4E56-9634-C3F3EC517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5767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DFE342-7C24-4140-9AD1-BADCBDEC1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A28F93-0D75-416D-AF98-19B1B2D281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654E60E-F08B-478E-8275-719866AE3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E761A8A-6935-44FF-BF61-B72898FE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918A9-FBF2-40DD-9171-8F0CCFB1E305}" type="datetime1">
              <a:rPr lang="nl-NL" smtClean="0"/>
              <a:pPr/>
              <a:t>21-9-2026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DA6C525-4BE4-4E1C-9CD1-DFC4DCB9F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00579FA-C2CA-47CE-B42A-D848AAB14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5632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E416FE-B1A0-4D58-90FB-A8EB5529B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D2EB1C-1928-4721-BC41-A08FE3B06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E8082DD-2C9C-4C0B-BD9A-DC819727C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4F5DDD2-7500-428F-BF8C-B77A8BAF8B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E86F09F-A748-4BDC-AA83-D93F1525C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B660AF5F-48D5-4D30-83DE-0E5F7FC11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43541-4940-4B88-92E6-2447A04421C4}" type="datetime1">
              <a:rPr lang="nl-NL" smtClean="0"/>
              <a:pPr/>
              <a:t>21-9-2026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46560F5-8460-4EE6-99A9-09C3C2C2D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C72B1CE-C576-47B9-9348-089ED5250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0344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221305-93AC-44EB-B48A-7FFFB2D9E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CF24D47-B897-4115-B139-83AB67C0D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D3451-DA48-4D4D-BBF7-1894B0F48429}" type="datetime1">
              <a:rPr lang="nl-NL" smtClean="0"/>
              <a:pPr/>
              <a:t>21-9-2026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35B6578-02F2-47C8-AB21-D6BD2A8ED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B945D4D-D7B0-4485-8DA7-4D3948F27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1568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25470CA-682E-48BF-AA55-D7A560B8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D320A-C980-4A71-AB49-7CC13974E45F}" type="datetime1">
              <a:rPr lang="nl-NL" smtClean="0"/>
              <a:pPr/>
              <a:t>21-9-2026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B22E79D-4084-4611-AC71-FCD83D6DE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2F58F02-BF77-44DA-A85E-6F97B7E41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4467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0CAD53-602D-47A6-89B6-CAD86A7C3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69DDDDB-38AA-42BB-8009-1EDF8863F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23F0C90-2113-459C-8419-5825553EFA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3869959-FBED-4C3F-8C39-686890784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9F48-FD51-49F6-9645-6470957AE182}" type="datetime1">
              <a:rPr lang="nl-NL" smtClean="0"/>
              <a:pPr/>
              <a:t>21-9-2026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4BCCF1D-12CE-417B-8F18-3A7DA3618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1ABB62D-8065-46B1-8EA0-49A1B0335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2290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44DFB6-6017-4318-8CB1-B0A07D0A7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7F45E96-2EBF-41E6-9E82-5DE6E7839A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703354F-D8BE-4B4B-856D-82EB02DC33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2BF5C50-BE96-459B-A20C-6B11A3121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04FE-79BE-430C-BB4C-5D432E8AF015}" type="datetime1">
              <a:rPr lang="nl-NL" smtClean="0"/>
              <a:pPr/>
              <a:t>21-9-2026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8E2339E-14AB-4099-AF0E-D27D8A97A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FAB0052-08B3-46E8-8CE9-6B8424431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2781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0FEF9-AD1C-4B5D-A42A-8FFE39794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F8E35AE-2E32-4BEA-A313-6BB16E140E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0866B6D-B9E6-4C3C-9E86-7D235EAEB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36A47-91BF-438B-8F3F-DE111327E85A}" type="datetime1">
              <a:rPr lang="nl-NL" smtClean="0"/>
              <a:pPr/>
              <a:t>21-9-2026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5F58EB1-1B88-47D5-BC3D-97F965205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D773E90-6BA6-4E62-A5F1-01BDAEABB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2584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E926534-543A-481D-9A54-1A03135837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9F18E33-DDA9-43D7-B97E-ADD578ADE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DA6030-AF57-44A7-8497-4B2CCBAFE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DE79-D85A-493B-93CC-9F25219327D6}" type="datetime1">
              <a:rPr lang="nl-NL" smtClean="0"/>
              <a:pPr/>
              <a:t>21-9-2026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07B1A76-E033-4AEB-95DF-EED25003C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78B2C9-6B68-4939-9AA9-BA566B01F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9220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F526F34-85FF-4864-8D53-94DD56F26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D16A02B-92D0-45E2-A77B-594747B63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6187AB9-8A8B-4774-9A74-3D7E5ADFE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C211E-4A12-41A3-A1A0-5BAC79208259}" type="datetime1">
              <a:rPr lang="nl-NL" smtClean="0"/>
              <a:pPr/>
              <a:t>21-9-2026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6D0CB8-0B21-44A7-B120-35274EDA49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1617766-876F-41BA-9E72-B33ADFF902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1FF7B-E655-49AD-8485-902BFD50B31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6297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mr.diktrom@floreer.n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mr.diktrom@sopoh.n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4867EAF-AE1D-4322-9DE8-383AE3F7B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691"/>
            <a:ext cx="5446920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0676238-7F95-4EEB-836A-7D2392787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9B855B9-B096-4A5D-BCB2-537BC23DED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057" y="2928903"/>
            <a:ext cx="4422174" cy="2172108"/>
          </a:xfrm>
        </p:spPr>
        <p:txBody>
          <a:bodyPr anchor="t">
            <a:normAutofit/>
          </a:bodyPr>
          <a:lstStyle/>
          <a:p>
            <a:pPr algn="l"/>
            <a:r>
              <a:rPr lang="nl-NL" sz="3200" b="1">
                <a:solidFill>
                  <a:srgbClr val="FFFFFF"/>
                </a:solidFill>
              </a:rPr>
              <a:t>Jaarverslag 2025-2026 </a:t>
            </a:r>
            <a:r>
              <a:rPr lang="nl-NL" sz="3200" b="1" dirty="0">
                <a:solidFill>
                  <a:srgbClr val="FFFFFF"/>
                </a:solidFill>
              </a:rPr>
              <a:t>Medezeggenschapsraad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3C3909F-B540-49D9-B142-94B27F6B61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057" y="3537402"/>
            <a:ext cx="3658053" cy="955111"/>
          </a:xfrm>
        </p:spPr>
        <p:txBody>
          <a:bodyPr anchor="b">
            <a:normAutofit/>
          </a:bodyPr>
          <a:lstStyle/>
          <a:p>
            <a:pPr algn="l"/>
            <a:r>
              <a:rPr lang="nl-NL" sz="1800" dirty="0">
                <a:solidFill>
                  <a:srgbClr val="FFFFFF"/>
                </a:solidFill>
              </a:rPr>
              <a:t>Schooljaar 2025-2026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83297BB-6A98-46B7-8442-BD6C972B61B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341" y="1924882"/>
            <a:ext cx="5029200" cy="3000471"/>
          </a:xfrm>
          <a:prstGeom prst="rect">
            <a:avLst/>
          </a:prstGeom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311373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6D824D0-B9AC-4BBA-892A-FEB9B1815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nl-NL" dirty="0">
                <a:solidFill>
                  <a:srgbClr val="FFFFFF"/>
                </a:solidFill>
              </a:rPr>
              <a:t>Inhoudsopgave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EF0179-2798-4C3D-A085-706F7B10A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3" y="801866"/>
            <a:ext cx="5461347" cy="5230634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nl-NL" sz="2400" dirty="0"/>
              <a:t>Inhoudsopgave			2</a:t>
            </a:r>
          </a:p>
          <a:p>
            <a:pPr>
              <a:buNone/>
            </a:pPr>
            <a:r>
              <a:rPr lang="nl-NL" sz="2400" dirty="0"/>
              <a:t>Voorwoord				3</a:t>
            </a:r>
          </a:p>
          <a:p>
            <a:pPr>
              <a:buNone/>
            </a:pPr>
            <a:r>
              <a:rPr lang="nl-NL" sz="2400" dirty="0"/>
              <a:t>Organisatie &amp; Taakverdeling		4</a:t>
            </a:r>
          </a:p>
          <a:p>
            <a:pPr>
              <a:buNone/>
            </a:pPr>
            <a:r>
              <a:rPr lang="nl-NL" sz="2400" dirty="0"/>
              <a:t>Vergaderingen &amp; Bijeenkomsten	5</a:t>
            </a:r>
          </a:p>
          <a:p>
            <a:pPr>
              <a:buNone/>
            </a:pPr>
            <a:r>
              <a:rPr lang="nl-NL" sz="2400" dirty="0"/>
              <a:t>Dossiers 				6-8</a:t>
            </a:r>
          </a:p>
          <a:p>
            <a:pPr>
              <a:buNone/>
            </a:pPr>
            <a:r>
              <a:rPr lang="nl-NL" sz="2400" dirty="0"/>
              <a:t>Activiteitenplan			9</a:t>
            </a:r>
          </a:p>
          <a:p>
            <a:pPr>
              <a:buNone/>
            </a:pPr>
            <a:r>
              <a:rPr lang="nl-NL" sz="2400" dirty="0"/>
              <a:t>Financiën 				10</a:t>
            </a:r>
          </a:p>
          <a:p>
            <a:pPr>
              <a:buNone/>
            </a:pPr>
            <a:r>
              <a:rPr lang="nl-NL" sz="2400" dirty="0"/>
              <a:t>Communicatie				11</a:t>
            </a:r>
          </a:p>
          <a:p>
            <a:pPr>
              <a:buNone/>
            </a:pPr>
            <a:endParaRPr lang="nl-NL" sz="2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nl-NL" sz="2400" dirty="0">
                <a:solidFill>
                  <a:srgbClr val="FF0000"/>
                </a:solidFill>
              </a:rPr>
              <a:t> </a:t>
            </a:r>
            <a:endParaRPr lang="nl-NL" sz="24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nl-NL" sz="2400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B0C696D-1F98-46F4-820B-630613501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1317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B8E92B7-CE4C-439F-A45B-14D06D9B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nl-NL" sz="4000">
                <a:solidFill>
                  <a:srgbClr val="FFFFFF"/>
                </a:solidFill>
              </a:rPr>
              <a:t>Voorwoord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52A306-BF5D-4EC9-BC1C-AFC28EDD6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5" y="2873894"/>
            <a:ext cx="10744199" cy="339355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l-NL" sz="2000" dirty="0">
                <a:solidFill>
                  <a:srgbClr val="000000"/>
                </a:solidFill>
              </a:rPr>
              <a:t>Beste ouders,</a:t>
            </a:r>
          </a:p>
          <a:p>
            <a:pPr marL="0" indent="0">
              <a:buNone/>
            </a:pPr>
            <a:r>
              <a:rPr lang="nl-NL" sz="2000" dirty="0">
                <a:solidFill>
                  <a:srgbClr val="000000"/>
                </a:solidFill>
              </a:rPr>
              <a:t>De Medezeggenschapsraad (MR) komt op voor de belangen van onze kinderen, u als ouder en de leerkrachten. De oudergeleding en de personeelsgeleding van de MR hebben de directie zo goed mogelijk geadviseerd over onderwijsinhoudelijke zaken. </a:t>
            </a:r>
          </a:p>
          <a:p>
            <a:pPr marL="0" indent="0">
              <a:buNone/>
            </a:pPr>
            <a:r>
              <a:rPr lang="nl-NL" sz="2000" dirty="0">
                <a:solidFill>
                  <a:srgbClr val="000000"/>
                </a:solidFill>
              </a:rPr>
              <a:t>In dit jaarverslag over het schooljaar 2025-2026 leest u wat we zoal hebben gedaan.</a:t>
            </a:r>
          </a:p>
          <a:p>
            <a:pPr marL="0" indent="0">
              <a:buNone/>
            </a:pPr>
            <a:r>
              <a:rPr lang="nl-NL" sz="2000" dirty="0">
                <a:solidFill>
                  <a:srgbClr val="000000"/>
                </a:solidFill>
              </a:rPr>
              <a:t>Wij vinden het belangrijk om te weten wat u vindt. Heeft u vragen, tips of suggesties? Laat het ons weten via </a:t>
            </a:r>
            <a:r>
              <a:rPr lang="nl-NL" sz="2000" dirty="0">
                <a:solidFill>
                  <a:srgbClr val="000000"/>
                </a:solidFill>
                <a:hlinkClick r:id="rId3"/>
              </a:rPr>
              <a:t>mr.diktrom@floreer.nl</a:t>
            </a:r>
            <a:endParaRPr lang="nl-NL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nl-NL" sz="2000" dirty="0">
                <a:solidFill>
                  <a:srgbClr val="000000"/>
                </a:solidFill>
              </a:rPr>
              <a:t>De MR 					Hoofddorp, september 2026</a:t>
            </a:r>
            <a:endParaRPr lang="nl-NL" sz="2000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48A04CE-666E-4224-A32C-5B082C2BE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3550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B8E92B7-CE4C-439F-A45B-14D06D9B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solidFill>
                  <a:srgbClr val="FFFFFF"/>
                </a:solidFill>
              </a:rPr>
              <a:t>Organisatie &amp; Taakverdeling</a:t>
            </a:r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D57DBB77-60B4-48D8-AE68-0AA94A7510A0}"/>
              </a:ext>
            </a:extLst>
          </p:cNvPr>
          <p:cNvSpPr txBox="1">
            <a:spLocks/>
          </p:cNvSpPr>
          <p:nvPr/>
        </p:nvSpPr>
        <p:spPr>
          <a:xfrm>
            <a:off x="676275" y="2873894"/>
            <a:ext cx="10744199" cy="1230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sz="2000" dirty="0"/>
              <a:t>De MR vertegenwoordigt zo’n 25 personeelsleden en de ouders van 224 leerlingen. </a:t>
            </a:r>
            <a:r>
              <a:rPr lang="nl-NL" sz="2000" dirty="0">
                <a:solidFill>
                  <a:srgbClr val="000000"/>
                </a:solidFill>
              </a:rPr>
              <a:t>Ouders en personeel zijn vertegenwoordigd door maximaal 3 personen vanuit de oudergeleding en maximaal 3 personen vanuit de personeelsgeleding. In schooljaar 2025–2026 was de bezetting: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NL" sz="2000" dirty="0">
              <a:solidFill>
                <a:srgbClr val="000000"/>
              </a:solidFill>
            </a:endParaRP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79CB3368-10D2-485F-82C5-964493D5B71C}"/>
              </a:ext>
            </a:extLst>
          </p:cNvPr>
          <p:cNvSpPr txBox="1">
            <a:spLocks/>
          </p:cNvSpPr>
          <p:nvPr/>
        </p:nvSpPr>
        <p:spPr>
          <a:xfrm>
            <a:off x="676274" y="4535053"/>
            <a:ext cx="10744199" cy="2004291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sz="1600" b="1" dirty="0">
                <a:solidFill>
                  <a:srgbClr val="000000"/>
                </a:solidFill>
              </a:rPr>
              <a:t>Personeelsgeleding</a:t>
            </a:r>
            <a:endParaRPr lang="nl-NL" sz="1600" dirty="0">
              <a:solidFill>
                <a:srgbClr val="00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1600" u="sng" dirty="0">
                <a:solidFill>
                  <a:srgbClr val="000000"/>
                </a:solidFill>
              </a:rPr>
              <a:t>Naam		Rol		Lid sinds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1400" dirty="0">
                <a:solidFill>
                  <a:srgbClr val="000000"/>
                </a:solidFill>
              </a:rPr>
              <a:t>Cindy Pennings	Secretaris		2017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1400" dirty="0">
                <a:solidFill>
                  <a:srgbClr val="000000"/>
                </a:solidFill>
              </a:rPr>
              <a:t>Sonja van Eeken	Lid		2019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1400" dirty="0">
                <a:solidFill>
                  <a:srgbClr val="000000"/>
                </a:solidFill>
              </a:rPr>
              <a:t>Jeroen van </a:t>
            </a:r>
            <a:r>
              <a:rPr lang="nl-NL" sz="1400" dirty="0" err="1">
                <a:solidFill>
                  <a:srgbClr val="000000"/>
                </a:solidFill>
              </a:rPr>
              <a:t>Reisen</a:t>
            </a:r>
            <a:r>
              <a:rPr lang="nl-NL" sz="1400" dirty="0">
                <a:solidFill>
                  <a:srgbClr val="000000"/>
                </a:solidFill>
              </a:rPr>
              <a:t>	Lid		2021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NL" sz="1600" b="1" dirty="0">
              <a:solidFill>
                <a:srgbClr val="00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1600" b="1" dirty="0">
                <a:solidFill>
                  <a:srgbClr val="000000"/>
                </a:solidFill>
              </a:rPr>
              <a:t>Oudergeleding</a:t>
            </a:r>
            <a:endParaRPr lang="nl-NL" sz="1600" dirty="0">
              <a:solidFill>
                <a:srgbClr val="00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1600" u="sng" dirty="0">
                <a:solidFill>
                  <a:srgbClr val="000000"/>
                </a:solidFill>
              </a:rPr>
              <a:t>Naam		Rol		Lid sinds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1400" dirty="0">
                <a:solidFill>
                  <a:srgbClr val="000000"/>
                </a:solidFill>
              </a:rPr>
              <a:t>Eline Möller		Voorzitter		2024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1400" dirty="0">
                <a:solidFill>
                  <a:srgbClr val="000000"/>
                </a:solidFill>
              </a:rPr>
              <a:t>Kim van Leeuwen	Lid		2021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1400" dirty="0">
                <a:solidFill>
                  <a:srgbClr val="000000"/>
                </a:solidFill>
              </a:rPr>
              <a:t>Jeroen Boer		Lid		2025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1776572-1AE1-4861-A5C8-838289893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24019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B8E92B7-CE4C-439F-A45B-14D06D9B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solidFill>
                  <a:srgbClr val="FFFFFF"/>
                </a:solidFill>
              </a:rPr>
              <a:t>Vergaderingen &amp; Bijeenkomsten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52A306-BF5D-4EC9-BC1C-AFC28EDD6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5" y="2873894"/>
            <a:ext cx="10744199" cy="39841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000" dirty="0">
                <a:solidFill>
                  <a:srgbClr val="000000"/>
                </a:solidFill>
              </a:rPr>
              <a:t>In het schooljaar 2025-2026 heeft de MR zes keer een reguliere MR-vergadering gehouden. In aanloop naar iedere MR-vergadering heeft de voorzitter de agenda van de vergadering met de directie afgestemd.  </a:t>
            </a:r>
          </a:p>
          <a:p>
            <a:pPr marL="0" indent="0">
              <a:buNone/>
            </a:pPr>
            <a:r>
              <a:rPr lang="nl-NL" sz="2000" dirty="0">
                <a:solidFill>
                  <a:srgbClr val="000000"/>
                </a:solidFill>
              </a:rPr>
              <a:t>Aan het begin van het schooljaar hebben we een </a:t>
            </a:r>
            <a:r>
              <a:rPr lang="nl-NL" sz="2000" dirty="0" err="1">
                <a:solidFill>
                  <a:srgbClr val="000000"/>
                </a:solidFill>
              </a:rPr>
              <a:t>Benen-Op-Tafelsessie</a:t>
            </a:r>
            <a:r>
              <a:rPr lang="nl-NL" sz="2000" dirty="0">
                <a:solidFill>
                  <a:srgbClr val="000000"/>
                </a:solidFill>
              </a:rPr>
              <a:t> gehouden om met elkaar werkafspraken te maken.  Ook is een MR-jaarplan opgesteld.</a:t>
            </a:r>
          </a:p>
          <a:p>
            <a:pPr marL="0" indent="0">
              <a:buNone/>
            </a:pPr>
            <a:endParaRPr lang="nl-NL" sz="2000" dirty="0">
              <a:solidFill>
                <a:srgbClr val="000000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5DBE16F-C58F-43F4-86E2-494AFC534FD7}"/>
              </a:ext>
            </a:extLst>
          </p:cNvPr>
          <p:cNvSpPr txBox="1"/>
          <p:nvPr/>
        </p:nvSpPr>
        <p:spPr>
          <a:xfrm>
            <a:off x="462758" y="6398805"/>
            <a:ext cx="10744198" cy="1285875"/>
          </a:xfrm>
          <a:prstGeom prst="rect">
            <a:avLst/>
          </a:prstGeom>
          <a:noFill/>
        </p:spPr>
        <p:txBody>
          <a:bodyPr wrap="square" numCol="2">
            <a:noAutofit/>
          </a:bodyPr>
          <a:lstStyle/>
          <a:p>
            <a:pPr marL="0" indent="0">
              <a:buNone/>
            </a:pPr>
            <a:endParaRPr lang="nl-NL" sz="1800" dirty="0">
              <a:solidFill>
                <a:srgbClr val="000000"/>
              </a:solidFill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8D470DE-EF84-498B-BFAE-EE057D49B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2928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B8E92B7-CE4C-439F-A45B-14D06D9B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solidFill>
                  <a:srgbClr val="FFFFFF"/>
                </a:solidFill>
              </a:rPr>
              <a:t>Dossiers (1)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52A306-BF5D-4EC9-BC1C-AFC28EDD6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5" y="2873894"/>
            <a:ext cx="10744199" cy="339355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l-NL" sz="2000" dirty="0">
                <a:solidFill>
                  <a:srgbClr val="000000"/>
                </a:solidFill>
              </a:rPr>
              <a:t>In het afgelopen schooljaar hebben we een aantal </a:t>
            </a:r>
            <a:r>
              <a:rPr lang="nl-NL" sz="2000" dirty="0" err="1">
                <a:solidFill>
                  <a:srgbClr val="000000"/>
                </a:solidFill>
              </a:rPr>
              <a:t>instemmings</a:t>
            </a:r>
            <a:r>
              <a:rPr lang="nl-NL" sz="2000" dirty="0">
                <a:solidFill>
                  <a:srgbClr val="000000"/>
                </a:solidFill>
              </a:rPr>
              <a:t>- en adviesverzoeken van de directie gekregen. Hieronder treft u een overzicht aan van deze verzoeken: </a:t>
            </a:r>
            <a:r>
              <a:rPr lang="nl-NL" sz="2000" dirty="0"/>
              <a:t>  </a:t>
            </a:r>
          </a:p>
          <a:p>
            <a:pPr marL="0" indent="0">
              <a:buNone/>
            </a:pPr>
            <a:endParaRPr lang="nl-NL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nl-NL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nl-NL" sz="2000" dirty="0">
              <a:solidFill>
                <a:srgbClr val="000000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D812AD1-BD10-4248-8495-8FC0CB11E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6</a:t>
            </a:fld>
            <a:endParaRPr lang="nl-NL"/>
          </a:p>
        </p:txBody>
      </p: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812269"/>
              </p:ext>
            </p:extLst>
          </p:nvPr>
        </p:nvGraphicFramePr>
        <p:xfrm>
          <a:off x="643083" y="3600257"/>
          <a:ext cx="10800771" cy="264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0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2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l-NL" dirty="0"/>
                        <a:t>Dossier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Instemmingsrecht/ adviesrecht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Standpunt</a:t>
                      </a:r>
                      <a:r>
                        <a:rPr lang="nl-NL" baseline="0" dirty="0"/>
                        <a:t> MR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400" dirty="0"/>
                        <a:t>Formatie 2026-2027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Instemmingsrecht (PMR)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baseline="0" dirty="0"/>
                        <a:t>Conform </a:t>
                      </a:r>
                      <a:endParaRPr lang="nl-N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400" dirty="0"/>
                        <a:t>Schoolgids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Instemmingsrecht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Conform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/>
                        <a:t>Jaarplan basisschool Dik Trom 2026-2027</a:t>
                      </a:r>
                    </a:p>
                    <a:p>
                      <a:endParaRPr lang="nl-N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Instemmingsrecht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Conform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400" dirty="0"/>
                        <a:t>Zorgplan 2026-2027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instemmingsrecht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Conform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400" dirty="0"/>
                        <a:t>Extra dag eerder zomervakantie i.v.m. verhuizing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Instemmingsrecht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Conform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5063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B8E92B7-CE4C-439F-A45B-14D06D9B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solidFill>
                  <a:srgbClr val="FFFFFF"/>
                </a:solidFill>
              </a:rPr>
              <a:t>Dossiers (2)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52A306-BF5D-4EC9-BC1C-AFC28EDD6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5" y="2873894"/>
            <a:ext cx="10744199" cy="3393555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nl-NL" sz="2000" dirty="0"/>
              <a:t>Daarnaast is er een aantal dossiers met een langere looptijd of zijn niet </a:t>
            </a:r>
            <a:r>
              <a:rPr lang="nl-NL" sz="2000" dirty="0" err="1"/>
              <a:t>instemmings</a:t>
            </a:r>
            <a:r>
              <a:rPr lang="nl-NL" sz="2000" dirty="0"/>
              <a:t>- of </a:t>
            </a:r>
            <a:r>
              <a:rPr lang="nl-NL" sz="2000" dirty="0" err="1"/>
              <a:t>adviesplichtig</a:t>
            </a:r>
            <a:r>
              <a:rPr lang="nl-NL" sz="2000" dirty="0"/>
              <a:t> (slechts informatief). Het gaat om: </a:t>
            </a:r>
          </a:p>
          <a:p>
            <a:r>
              <a:rPr lang="nl-NL" sz="2000" dirty="0"/>
              <a:t>Huisvesting </a:t>
            </a:r>
            <a:r>
              <a:rPr lang="nl-NL" sz="2000" dirty="0" err="1"/>
              <a:t>Partou</a:t>
            </a:r>
            <a:endParaRPr lang="nl-NL" sz="2000" dirty="0"/>
          </a:p>
          <a:p>
            <a:r>
              <a:rPr lang="nl-NL" sz="2000" dirty="0"/>
              <a:t>Huisvesting Dik Trom en nieuwe schoolgebouw</a:t>
            </a:r>
          </a:p>
          <a:p>
            <a:r>
              <a:rPr lang="nl-NL" sz="2000" dirty="0"/>
              <a:t>Subsidie basisvaardigheden (OC&amp;W)</a:t>
            </a:r>
          </a:p>
          <a:p>
            <a:r>
              <a:rPr lang="nl-NL" sz="2000" dirty="0"/>
              <a:t>Plan i.v.m. een noodsituatie</a:t>
            </a:r>
          </a:p>
          <a:p>
            <a:endParaRPr lang="nl-NL" sz="2000" dirty="0"/>
          </a:p>
          <a:p>
            <a:pPr>
              <a:buNone/>
            </a:pPr>
            <a:endParaRPr lang="nl-NL" sz="2000" dirty="0"/>
          </a:p>
          <a:p>
            <a:pPr>
              <a:buNone/>
            </a:pPr>
            <a:r>
              <a:rPr lang="nl-NL" sz="2000" dirty="0"/>
              <a:t> </a:t>
            </a:r>
          </a:p>
          <a:p>
            <a:pPr lvl="0">
              <a:buNone/>
            </a:pPr>
            <a:r>
              <a:rPr lang="nl-NL" sz="2000" dirty="0"/>
              <a:t> </a:t>
            </a:r>
            <a:endParaRPr lang="nl-NL" sz="2000" b="1" dirty="0">
              <a:solidFill>
                <a:srgbClr val="FF0000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E0DB4AD-C1DD-4DE0-8254-437324FBB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1127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B8E92B7-CE4C-439F-A45B-14D06D9B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solidFill>
                  <a:srgbClr val="FFFFFF"/>
                </a:solidFill>
              </a:rPr>
              <a:t>Dossiers (3)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52A306-BF5D-4EC9-BC1C-AFC28EDD6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5" y="2873894"/>
            <a:ext cx="10744199" cy="33935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nl-NL" sz="2000" dirty="0"/>
              <a:t>Daarnaast heeft de MR een aantal onderwerpen geagendeerd bij de directie:</a:t>
            </a:r>
          </a:p>
          <a:p>
            <a:r>
              <a:rPr lang="nl-NL" sz="2000" dirty="0"/>
              <a:t>Er is gesproken door twee ouderleden van de MR met de bestuurder van Floreer over de personeelsbezetting i.v.m. ziekte personeel</a:t>
            </a:r>
          </a:p>
          <a:p>
            <a:endParaRPr lang="nl-NL" sz="2000" dirty="0"/>
          </a:p>
          <a:p>
            <a:pPr>
              <a:buNone/>
            </a:pPr>
            <a:r>
              <a:rPr lang="nl-NL" sz="2000" dirty="0"/>
              <a:t> </a:t>
            </a:r>
          </a:p>
          <a:p>
            <a:pPr lvl="0">
              <a:buNone/>
            </a:pPr>
            <a:r>
              <a:rPr lang="nl-NL" sz="2000" dirty="0"/>
              <a:t> </a:t>
            </a:r>
            <a:endParaRPr lang="nl-NL" sz="2000" b="1" dirty="0">
              <a:solidFill>
                <a:srgbClr val="FF0000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E0DB4AD-C1DD-4DE0-8254-437324FBB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1127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B8E92B7-CE4C-439F-A45B-14D06D9B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solidFill>
                  <a:srgbClr val="FFFFFF"/>
                </a:solidFill>
              </a:rPr>
              <a:t>Activiteitenplan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52A306-BF5D-4EC9-BC1C-AFC28EDD6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5" y="2873894"/>
            <a:ext cx="10744199" cy="33935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nl-NL" sz="2000" dirty="0"/>
              <a:t>Aanvullend op eerder genoemde vergaderingen en bijeenkomsten heeft de MR zich ten doel gesteld om de MR-reglementen te actualiseren en de informatievoorziening op de website van basisschool Dik Trom te intensiveren. </a:t>
            </a:r>
          </a:p>
          <a:p>
            <a:pPr>
              <a:buNone/>
            </a:pPr>
            <a:r>
              <a:rPr lang="nl-NL" sz="2000" dirty="0"/>
              <a:t>De MR-reglementen en de informatie over de MR op de website van school zijn nagenoeg actueel. </a:t>
            </a:r>
          </a:p>
          <a:p>
            <a:pPr>
              <a:buNone/>
            </a:pPr>
            <a:r>
              <a:rPr lang="nl-NL" sz="2000" dirty="0"/>
              <a:t>De vergaderdata van de MR zijn opgenomen in de jaaragenda in </a:t>
            </a:r>
            <a:r>
              <a:rPr lang="nl-NL" sz="2000" dirty="0" err="1"/>
              <a:t>Parro</a:t>
            </a:r>
            <a:r>
              <a:rPr lang="nl-NL" sz="2000" dirty="0"/>
              <a:t>. De agenda en notulen van de </a:t>
            </a:r>
            <a:r>
              <a:rPr lang="nl-NL" sz="2000" dirty="0" err="1"/>
              <a:t>MR-vergaderingen</a:t>
            </a:r>
            <a:r>
              <a:rPr lang="nl-NL" sz="2000" dirty="0"/>
              <a:t> worden gepubliceerd op de website.  </a:t>
            </a:r>
          </a:p>
          <a:p>
            <a:pPr>
              <a:buNone/>
            </a:pPr>
            <a:r>
              <a:rPr lang="nl-NL" sz="2000" dirty="0"/>
              <a:t> </a:t>
            </a:r>
          </a:p>
          <a:p>
            <a:pPr lvl="0">
              <a:buNone/>
            </a:pPr>
            <a:r>
              <a:rPr lang="nl-NL" sz="2000" dirty="0"/>
              <a:t> </a:t>
            </a:r>
            <a:endParaRPr lang="nl-NL" sz="2000" b="1" dirty="0">
              <a:solidFill>
                <a:srgbClr val="FF0000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E0DB4AD-C1DD-4DE0-8254-437324FBB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1127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B8E92B7-CE4C-439F-A45B-14D06D9B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solidFill>
                  <a:srgbClr val="FFFFFF"/>
                </a:solidFill>
              </a:rPr>
              <a:t>Financiën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52A306-BF5D-4EC9-BC1C-AFC28EDD6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5" y="2873894"/>
            <a:ext cx="10744199" cy="33935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000" dirty="0"/>
              <a:t>De MR beschikt over een jaarlijks budget van € </a:t>
            </a:r>
            <a:r>
              <a:rPr lang="nl-NL" sz="2000"/>
              <a:t>750,-. </a:t>
            </a:r>
            <a:r>
              <a:rPr lang="nl-NL" sz="2000" dirty="0"/>
              <a:t>Het lidmaatschap van de MR bij de Vereniging Openbaar Onderwijs (VOO) wordt uit dit budget bekostigd. De MR gebruikt de VOO voor het inwinnen van advies.</a:t>
            </a:r>
          </a:p>
          <a:p>
            <a:pPr>
              <a:buNone/>
            </a:pPr>
            <a:r>
              <a:rPr lang="nl-NL" sz="2000" dirty="0"/>
              <a:t> </a:t>
            </a:r>
          </a:p>
          <a:p>
            <a:pPr lvl="0">
              <a:buNone/>
            </a:pPr>
            <a:r>
              <a:rPr lang="nl-NL" sz="2000" dirty="0"/>
              <a:t> </a:t>
            </a:r>
            <a:endParaRPr lang="nl-NL" sz="2000" b="1" dirty="0">
              <a:solidFill>
                <a:srgbClr val="FF0000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E0DB4AD-C1DD-4DE0-8254-437324FBB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1127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B8E92B7-CE4C-439F-A45B-14D06D9B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solidFill>
                  <a:srgbClr val="FFFFFF"/>
                </a:solidFill>
              </a:rPr>
              <a:t>Communicatie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52A306-BF5D-4EC9-BC1C-AFC28EDD6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5" y="2873894"/>
            <a:ext cx="10744199" cy="33935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000" dirty="0" err="1"/>
              <a:t>MR-vergaderingen</a:t>
            </a:r>
            <a:r>
              <a:rPr lang="nl-NL" sz="2000" dirty="0"/>
              <a:t> zijn openbaar toegankelijk. Op de website van basisschool Dik Trom worden zowel de agenda als de notulen van de vergadering gepubliceerd. </a:t>
            </a:r>
            <a:r>
              <a:rPr lang="nl-NL" sz="2000" dirty="0">
                <a:solidFill>
                  <a:srgbClr val="000000"/>
                </a:solidFill>
              </a:rPr>
              <a:t>Tijdens één vergadering is een lid van de ouderraad </a:t>
            </a:r>
            <a:r>
              <a:rPr lang="nl-NL" sz="2000">
                <a:solidFill>
                  <a:srgbClr val="000000"/>
                </a:solidFill>
              </a:rPr>
              <a:t>aanwezig geweest. </a:t>
            </a:r>
            <a:endParaRPr lang="nl-NL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nl-NL" sz="2000" dirty="0"/>
              <a:t>U kunt altijd contact met ons opnemen voor vragen of suggesties. Dit kan via </a:t>
            </a:r>
            <a:r>
              <a:rPr lang="nl-NL" sz="2000" dirty="0">
                <a:hlinkClick r:id="rId3"/>
              </a:rPr>
              <a:t>mr.diktrom@floreer.nl</a:t>
            </a:r>
            <a:r>
              <a:rPr lang="nl-NL" sz="2000" dirty="0"/>
              <a:t> </a:t>
            </a:r>
            <a:endParaRPr lang="nl-NL" sz="16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9F61AC5-038C-4554-9B6C-8EA3A3C94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FF7B-E655-49AD-8485-902BFD50B315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600304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b404026-6bf3-4e8c-8a44-0400eaada2c9">
      <UserInfo>
        <DisplayName>Cindy Pennings</DisplayName>
        <AccountId>17</AccountId>
        <AccountType/>
      </UserInfo>
      <UserInfo>
        <DisplayName>Femke Maarse</DisplayName>
        <AccountId>14</AccountId>
        <AccountType/>
      </UserInfo>
      <UserInfo>
        <DisplayName>Sonja van Eeken</DisplayName>
        <AccountId>40</AccountId>
        <AccountType/>
      </UserInfo>
    </SharedWithUsers>
    <TaxCatchAll xmlns="40fa61ec-ed5c-4a18-b34c-b2fed5386e4d" xsi:nil="true"/>
    <lcf76f155ced4ddcb4097134ff3c332f xmlns="f6f63c72-3c47-44b5-a539-ac39e8120b8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C7319634FE7B4183EFC83AE623004A" ma:contentTypeVersion="" ma:contentTypeDescription="Een nieuw document maken." ma:contentTypeScope="" ma:versionID="83d0d6922c2bc0a72d4a1400dafa3ef9">
  <xsd:schema xmlns:xsd="http://www.w3.org/2001/XMLSchema" xmlns:xs="http://www.w3.org/2001/XMLSchema" xmlns:p="http://schemas.microsoft.com/office/2006/metadata/properties" xmlns:ns2="f6f63c72-3c47-44b5-a539-ac39e8120b8e" xmlns:ns3="3b404026-6bf3-4e8c-8a44-0400eaada2c9" xmlns:ns4="40fa61ec-ed5c-4a18-b34c-b2fed5386e4d" targetNamespace="http://schemas.microsoft.com/office/2006/metadata/properties" ma:root="true" ma:fieldsID="ea262623f14895778d74aa4d86a4feb7" ns2:_="" ns3:_="" ns4:_="">
    <xsd:import namespace="f6f63c72-3c47-44b5-a539-ac39e8120b8e"/>
    <xsd:import namespace="3b404026-6bf3-4e8c-8a44-0400eaada2c9"/>
    <xsd:import namespace="40fa61ec-ed5c-4a18-b34c-b2fed5386e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f63c72-3c47-44b5-a539-ac39e8120b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af83c0b3-4f73-4c7a-8fc9-462437d460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404026-6bf3-4e8c-8a44-0400eaada2c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fa61ec-ed5c-4a18-b34c-b2fed5386e4d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96070d31-1fff-41ed-9127-fb77ccfa259e}" ma:internalName="TaxCatchAll" ma:showField="CatchAllData" ma:web="40fa61ec-ed5c-4a18-b34c-b2fed5386e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CB5E79-39AC-4877-80C5-735E309FB4F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E8A928-F780-4EBE-A176-426F4E150DED}">
  <ds:schemaRefs>
    <ds:schemaRef ds:uri="http://www.w3.org/XML/1998/namespace"/>
    <ds:schemaRef ds:uri="3b404026-6bf3-4e8c-8a44-0400eaada2c9"/>
    <ds:schemaRef ds:uri="f6f63c72-3c47-44b5-a539-ac39e8120b8e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40fa61ec-ed5c-4a18-b34c-b2fed5386e4d"/>
  </ds:schemaRefs>
</ds:datastoreItem>
</file>

<file path=customXml/itemProps3.xml><?xml version="1.0" encoding="utf-8"?>
<ds:datastoreItem xmlns:ds="http://schemas.openxmlformats.org/officeDocument/2006/customXml" ds:itemID="{663ADFAF-A64C-4C58-B49C-533951AE20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f63c72-3c47-44b5-a539-ac39e8120b8e"/>
    <ds:schemaRef ds:uri="3b404026-6bf3-4e8c-8a44-0400eaada2c9"/>
    <ds:schemaRef ds:uri="40fa61ec-ed5c-4a18-b34c-b2fed5386e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78418</TotalTime>
  <Words>678</Words>
  <Application>Microsoft Office PowerPoint</Application>
  <PresentationFormat>Breedbeeld</PresentationFormat>
  <Paragraphs>95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Kantoorthema</vt:lpstr>
      <vt:lpstr>Jaarverslag 2025-2026 Medezeggenschapsraad</vt:lpstr>
      <vt:lpstr>Inhoudsopgave</vt:lpstr>
      <vt:lpstr>Voorwoord</vt:lpstr>
      <vt:lpstr>Organisatie &amp; Taakverdeling</vt:lpstr>
      <vt:lpstr>Vergaderingen &amp; Bijeenkomsten</vt:lpstr>
      <vt:lpstr>Dossiers (1) </vt:lpstr>
      <vt:lpstr>Dossiers (2) </vt:lpstr>
      <vt:lpstr>Dossiers (3) </vt:lpstr>
      <vt:lpstr>Activiteitenplan </vt:lpstr>
      <vt:lpstr>Financiën </vt:lpstr>
      <vt:lpstr>Communicatie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Jaarverslag Medenzeggenschapsraad</dc:title>
  <dc:creator>Thomas van der Knijff</dc:creator>
  <cp:lastModifiedBy>Moller, E.L. (Eline)</cp:lastModifiedBy>
  <cp:revision>285</cp:revision>
  <dcterms:created xsi:type="dcterms:W3CDTF">2020-06-27T08:25:14Z</dcterms:created>
  <dcterms:modified xsi:type="dcterms:W3CDTF">2026-09-21T08:30:58Z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0x0101001CC7319634FE7B4183EFC83AE623004A</vt:lpwstr>
  </property>
  <property fmtid="{D5CDD505-2E9C-101B-9397-08002B2CF9AE}" pid="3" name="MediaServiceImageTags">
    <vt:lpwstr/>
  </property>
</Properties>
</file>